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Titillium Web SemiBold"/>
      <p:regular r:id="rId31"/>
      <p:bold r:id="rId32"/>
      <p:italic r:id="rId33"/>
      <p:boldItalic r:id="rId34"/>
    </p:embeddedFont>
    <p:embeddedFont>
      <p:font typeface="Titillium Web"/>
      <p:regular r:id="rId35"/>
      <p:bold r:id="rId36"/>
      <p:italic r:id="rId37"/>
      <p:boldItalic r:id="rId38"/>
    </p:embeddedFon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itilliumWebSemiBol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TitilliumWebSemiBold-italic.fntdata"/><Relationship Id="rId10" Type="http://schemas.openxmlformats.org/officeDocument/2006/relationships/slide" Target="slides/slide5.xml"/><Relationship Id="rId32" Type="http://schemas.openxmlformats.org/officeDocument/2006/relationships/font" Target="fonts/TitilliumWebSemiBold-bold.fntdata"/><Relationship Id="rId13" Type="http://schemas.openxmlformats.org/officeDocument/2006/relationships/slide" Target="slides/slide8.xml"/><Relationship Id="rId35" Type="http://schemas.openxmlformats.org/officeDocument/2006/relationships/font" Target="fonts/TitilliumWeb-regular.fntdata"/><Relationship Id="rId12" Type="http://schemas.openxmlformats.org/officeDocument/2006/relationships/slide" Target="slides/slide7.xml"/><Relationship Id="rId34" Type="http://schemas.openxmlformats.org/officeDocument/2006/relationships/font" Target="fonts/TitilliumWeb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TitilliumWeb-italic.fntdata"/><Relationship Id="rId14" Type="http://schemas.openxmlformats.org/officeDocument/2006/relationships/slide" Target="slides/slide9.xml"/><Relationship Id="rId36" Type="http://schemas.openxmlformats.org/officeDocument/2006/relationships/font" Target="fonts/TitilliumWeb-bold.fntdata"/><Relationship Id="rId17" Type="http://schemas.openxmlformats.org/officeDocument/2006/relationships/slide" Target="slides/slide12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1.xml"/><Relationship Id="rId38" Type="http://schemas.openxmlformats.org/officeDocument/2006/relationships/font" Target="fonts/TitilliumWeb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29bf89602_1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29bf89602_1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29bf89602_18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29bf89602_1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2d886cf9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52d886cf9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29bf89602_18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29bf89602_18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29bf89602_18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29bf89602_18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29bf89602_18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29bf89602_18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29bf89602_18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529bf89602_18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29bf89602_18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529bf89602_18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29bf89602_18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29bf89602_18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29bf89602_18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529bf89602_18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29039b9dc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29039b9dc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29bf89602_18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29bf89602_18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36d2bfe5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36d2bfe5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36d2bfe5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36d2bfe5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29bf89602_18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529bf89602_18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29bf89602_18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529bf89602_18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36d2bfe5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536d2bfe5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29039b9dc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29039b9dc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29bf89602_18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29bf89602_18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29039b9dc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29039b9dc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29bf89602_18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29bf89602_18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29039b9d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29039b9d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29039b9dc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29039b9dc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29bf89602_1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29bf89602_1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nt, titl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5534" y="1"/>
            <a:ext cx="94201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ctrTitle"/>
          </p:nvPr>
        </p:nvSpPr>
        <p:spPr>
          <a:xfrm>
            <a:off x="0" y="681750"/>
            <a:ext cx="91440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tillium Web"/>
              <a:buNone/>
              <a:defRPr b="0" i="0" sz="45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-126522" y="2463948"/>
            <a:ext cx="9130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2839" y="3584250"/>
            <a:ext cx="1058323" cy="138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, Area E">
  <p:cSld name="Section title, Area E">
    <p:bg>
      <p:bgPr>
        <a:solidFill>
          <a:srgbClr val="663399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>
            <a:off x="4035171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6" name="Google Shape;56;p11"/>
          <p:cNvSpPr/>
          <p:nvPr/>
        </p:nvSpPr>
        <p:spPr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, Area F">
  <p:cSld name="Section title, Area F">
    <p:bg>
      <p:bgPr>
        <a:solidFill>
          <a:srgbClr val="FF0066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ctrTitle"/>
          </p:nvPr>
        </p:nvSpPr>
        <p:spPr>
          <a:xfrm>
            <a:off x="4035170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1" name="Google Shape;61;p12"/>
          <p:cNvSpPr/>
          <p:nvPr/>
        </p:nvSpPr>
        <p:spPr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no background">
  <p:cSld name="Content no background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242646" y="195486"/>
            <a:ext cx="8487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illium Web"/>
              <a:buNone/>
              <a:defRPr b="0" i="0" sz="32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242646" y="859995"/>
            <a:ext cx="75546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light map background">
  <p:cSld name="1_Content light map background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721" y="33896"/>
            <a:ext cx="91368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242646" y="195486"/>
            <a:ext cx="8487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illium Web"/>
              <a:buNone/>
              <a:defRPr b="0" i="0" sz="32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242646" y="859995"/>
            <a:ext cx="75546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, red/Area G">
  <p:cSld name="Bar, red/Area G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340358" y="857279"/>
            <a:ext cx="75546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Google Shape;76;p15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0" y="0"/>
            <a:ext cx="112950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5"/>
          <p:cNvSpPr txBox="1"/>
          <p:nvPr>
            <p:ph idx="2" type="body"/>
          </p:nvPr>
        </p:nvSpPr>
        <p:spPr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136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, Area A">
  <p:cSld name="Bar, Area A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0" y="0"/>
            <a:ext cx="1104000" cy="51435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136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340358" y="857279"/>
            <a:ext cx="75546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, Area B">
  <p:cSld name="Bar, Area B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0" y="0"/>
            <a:ext cx="1104000" cy="5143500"/>
          </a:xfrm>
          <a:prstGeom prst="rect">
            <a:avLst/>
          </a:prstGeom>
          <a:solidFill>
            <a:srgbClr val="6699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136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340358" y="857279"/>
            <a:ext cx="75546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, Area C">
  <p:cSld name="Bar, Area C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0" y="0"/>
            <a:ext cx="1104000" cy="51435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136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1340358" y="857279"/>
            <a:ext cx="75546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, Area D">
  <p:cSld name="Bar, Area D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0" y="0"/>
            <a:ext cx="1104000" cy="5143500"/>
          </a:xfrm>
          <a:prstGeom prst="rect">
            <a:avLst/>
          </a:prstGeom>
          <a:solidFill>
            <a:srgbClr val="3333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2325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1340358" y="857279"/>
            <a:ext cx="75546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, Area E">
  <p:cSld name="Bar, Area E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0" y="0"/>
            <a:ext cx="1104000" cy="5143500"/>
          </a:xfrm>
          <a:prstGeom prst="rect">
            <a:avLst/>
          </a:prstGeom>
          <a:solidFill>
            <a:srgbClr val="79409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5882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1340358" y="857279"/>
            <a:ext cx="75546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9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66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nt, all Areas">
  <p:cSld name="Paint, all Areas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4464" y="602"/>
            <a:ext cx="9417969" cy="51428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4" name="Google Shape;14;p3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54500" y="411071"/>
            <a:ext cx="78030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54500" y="1095372"/>
            <a:ext cx="87750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23759" y="4691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, Area F">
  <p:cSld name="Bar, Area F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0" y="0"/>
            <a:ext cx="1104000" cy="51435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5882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type="title"/>
          </p:nvPr>
        </p:nvSpPr>
        <p:spPr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1340358" y="857279"/>
            <a:ext cx="75546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Rmat logo">
  <p:cSld name="FAIRmat logo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5750" y="42365"/>
            <a:ext cx="716942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i="0" sz="21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Rmat logo Area A">
  <p:cSld name="FAIRmat logo Area A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5750" y="40970"/>
            <a:ext cx="716942" cy="73624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Rmat logo Area B">
  <p:cSld name="FAIRmat logo Area B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5750" y="42365"/>
            <a:ext cx="716942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Rmat logo Area C">
  <p:cSld name="FAIRmat logo Area C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5750" y="42365"/>
            <a:ext cx="716942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Rmat logo Area D">
  <p:cSld name="FAIRmat logo Area D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5750" y="42365"/>
            <a:ext cx="716942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Rmat logo Area E">
  <p:cSld name="FAIRmat logo Area E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5810" y="42365"/>
            <a:ext cx="716821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Rmat logo Area F">
  <p:cSld name="FAIRmat logo Area F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6400" y="40970"/>
            <a:ext cx="715641" cy="736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Rmat logo  Area G">
  <p:cSld name="FAIRmat logo  Area G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7067" y="40970"/>
            <a:ext cx="714308" cy="73624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nt, Area A">
  <p:cSld name="Paint, Area A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/>
          <p:nvPr/>
        </p:nvSpPr>
        <p:spPr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9" name="Google Shape;179;p30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30"/>
          <p:cNvSpPr txBox="1"/>
          <p:nvPr>
            <p:ph type="title"/>
          </p:nvPr>
        </p:nvSpPr>
        <p:spPr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54427" y="-20538"/>
            <a:ext cx="4968553" cy="51275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88627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0" y="1005576"/>
            <a:ext cx="91440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tillium Web"/>
              <a:buNone/>
              <a:defRPr b="0" i="0" sz="45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-126522" y="2787774"/>
            <a:ext cx="9130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nt, Area B">
  <p:cSld name="Paint, Area B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85" name="Google Shape;185;p31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31"/>
          <p:cNvSpPr txBox="1"/>
          <p:nvPr>
            <p:ph type="title"/>
          </p:nvPr>
        </p:nvSpPr>
        <p:spPr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nt, Area C">
  <p:cSld name="Paint, Area C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>
          <a:xfrm>
            <a:off x="-125534" y="1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91" name="Google Shape;191;p32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32"/>
          <p:cNvSpPr txBox="1"/>
          <p:nvPr>
            <p:ph type="title"/>
          </p:nvPr>
        </p:nvSpPr>
        <p:spPr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nt, Area D">
  <p:cSld name="Paint, Area D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97" name="Google Shape;197;p33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33"/>
          <p:cNvSpPr txBox="1"/>
          <p:nvPr>
            <p:ph type="title"/>
          </p:nvPr>
        </p:nvSpPr>
        <p:spPr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nt, Area E">
  <p:cSld name="Paint, Area E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03" name="Google Shape;203;p34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34"/>
          <p:cNvSpPr txBox="1"/>
          <p:nvPr>
            <p:ph type="title"/>
          </p:nvPr>
        </p:nvSpPr>
        <p:spPr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nt, Area F">
  <p:cSld name="Paint, Area F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/>
          <p:nvPr/>
        </p:nvSpPr>
        <p:spPr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09" name="Google Shape;209;p35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35"/>
          <p:cNvSpPr txBox="1"/>
          <p:nvPr>
            <p:ph type="title"/>
          </p:nvPr>
        </p:nvSpPr>
        <p:spPr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2" name="Google Shape;21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nt, Area G">
  <p:cSld name="Paint, Area G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/>
          <p:nvPr/>
        </p:nvSpPr>
        <p:spPr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15" name="Google Shape;215;p36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6"/>
          <p:cNvSpPr txBox="1"/>
          <p:nvPr>
            <p:ph type="title"/>
          </p:nvPr>
        </p:nvSpPr>
        <p:spPr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b="1" i="0" sz="27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IRmat logo, contact info">
  <p:cSld name="Big FAIRmat logo, contact info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54427" y="-20538"/>
            <a:ext cx="4968553" cy="512754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88627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218250" y="3246750"/>
            <a:ext cx="86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3" name="Google Shape;223;p37"/>
          <p:cNvSpPr txBox="1"/>
          <p:nvPr/>
        </p:nvSpPr>
        <p:spPr>
          <a:xfrm>
            <a:off x="91552" y="166718"/>
            <a:ext cx="7619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Contact us</a:t>
            </a:r>
            <a:endParaRPr b="1" sz="27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150364" y="662467"/>
            <a:ext cx="86064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Website</a:t>
            </a:r>
            <a:endParaRPr sz="1100"/>
          </a:p>
          <a:p>
            <a:pPr indent="0" lvl="1" marL="139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www.fairmat-nfdi.eu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Twitter</a:t>
            </a:r>
            <a:endParaRPr sz="1100"/>
          </a:p>
          <a:p>
            <a:pPr indent="0" lvl="1" marL="139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@FAIRmat_NFDI</a:t>
            </a:r>
            <a:endParaRPr b="0" i="0" sz="20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E-Mail</a:t>
            </a:r>
            <a:endParaRPr sz="1100"/>
          </a:p>
          <a:p>
            <a:pPr indent="0" lvl="1" marL="139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fairmat@physik.hu-berlin.de</a:t>
            </a:r>
            <a:endParaRPr sz="1100"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IRmat logo, contact info">
  <p:cSld name="FAIRmat logo, contact info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8" name="Google Shape;22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5750" y="42365"/>
            <a:ext cx="716942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/>
          <p:nvPr/>
        </p:nvSpPr>
        <p:spPr>
          <a:xfrm>
            <a:off x="91552" y="166718"/>
            <a:ext cx="7619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Contact us</a:t>
            </a:r>
            <a:endParaRPr b="1" sz="27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150364" y="662467"/>
            <a:ext cx="86064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Website</a:t>
            </a:r>
            <a:endParaRPr sz="1100"/>
          </a:p>
          <a:p>
            <a:pPr indent="0" lvl="1" marL="139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www.fairmat-nfdi.eu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Twitter</a:t>
            </a:r>
            <a:endParaRPr sz="1100"/>
          </a:p>
          <a:p>
            <a:pPr indent="0" lvl="1" marL="139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@FAIRmat_NFDI</a:t>
            </a:r>
            <a:endParaRPr b="0" i="0" sz="20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E-Mail</a:t>
            </a:r>
            <a:endParaRPr sz="1100"/>
          </a:p>
          <a:p>
            <a:pPr indent="0" lvl="1" marL="139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fairmat@physik.hu-berlin.de</a:t>
            </a:r>
            <a:endParaRPr sz="1100"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218250" y="3246750"/>
            <a:ext cx="86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nt, contact info">
  <p:cSld name="Paint, contact info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4464" y="0"/>
            <a:ext cx="941797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235" name="Google Shape;235;p39"/>
          <p:cNvSpPr txBox="1"/>
          <p:nvPr/>
        </p:nvSpPr>
        <p:spPr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r>
              <a:t/>
            </a: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429438" y="726001"/>
            <a:ext cx="7619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Contact us</a:t>
            </a:r>
            <a:endParaRPr b="1" sz="27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439233" y="1356750"/>
            <a:ext cx="86064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Website</a:t>
            </a:r>
            <a:endParaRPr sz="1100"/>
          </a:p>
          <a:p>
            <a:pPr indent="0" lvl="1" marL="139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www.fairmat-nfdi.eu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Twitter</a:t>
            </a:r>
            <a:endParaRPr sz="1100"/>
          </a:p>
          <a:p>
            <a:pPr indent="0" lvl="1" marL="139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@FAIRmat_NFDI</a:t>
            </a:r>
            <a:endParaRPr b="0" i="0" sz="20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E-Mail</a:t>
            </a:r>
            <a:endParaRPr sz="1100"/>
          </a:p>
          <a:p>
            <a:pPr indent="0" lvl="1" marL="139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fairmat@physik.hu-berlin.de</a:t>
            </a:r>
            <a:endParaRPr sz="1100"/>
          </a:p>
          <a:p>
            <a:pPr indent="0" lvl="1" marL="1397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ctrTitle"/>
          </p:nvPr>
        </p:nvSpPr>
        <p:spPr>
          <a:xfrm>
            <a:off x="-6826" y="87474"/>
            <a:ext cx="91440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tillium Web"/>
              <a:buNone/>
              <a:defRPr b="0" i="0" sz="45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-6826" y="1707654"/>
            <a:ext cx="9130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0976" y="2733768"/>
            <a:ext cx="1602047" cy="210154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, red/Area G">
  <p:cSld name="Section title, red/Area G">
    <p:bg>
      <p:bgPr>
        <a:solidFill>
          <a:srgbClr val="FF331C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1524" y="1614218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ctrTitle"/>
          </p:nvPr>
        </p:nvSpPr>
        <p:spPr>
          <a:xfrm>
            <a:off x="4035171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, Area A">
  <p:cSld name="Section title, Area A">
    <p:bg>
      <p:bgPr>
        <a:solidFill>
          <a:srgbClr val="FFC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ctrTitle"/>
          </p:nvPr>
        </p:nvSpPr>
        <p:spPr>
          <a:xfrm>
            <a:off x="4035171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, Area B">
  <p:cSld name="Section title, Area B">
    <p:bg>
      <p:bgPr>
        <a:solidFill>
          <a:srgbClr val="66993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ctrTitle"/>
          </p:nvPr>
        </p:nvSpPr>
        <p:spPr>
          <a:xfrm>
            <a:off x="4035171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" name="Google Shape;41;p8"/>
          <p:cNvSpPr/>
          <p:nvPr/>
        </p:nvSpPr>
        <p:spPr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, Area C">
  <p:cSld name="Section title, Area C">
    <p:bg>
      <p:bgPr>
        <a:solidFill>
          <a:srgbClr val="009999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ctrTitle"/>
          </p:nvPr>
        </p:nvSpPr>
        <p:spPr>
          <a:xfrm>
            <a:off x="4035171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, Area D">
  <p:cSld name="Section title, Area D">
    <p:bg>
      <p:bgPr>
        <a:solidFill>
          <a:srgbClr val="333399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ctrTitle"/>
          </p:nvPr>
        </p:nvSpPr>
        <p:spPr>
          <a:xfrm>
            <a:off x="4035170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0" i="0" sz="36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1" name="Google Shape;51;p10"/>
          <p:cNvSpPr/>
          <p:nvPr/>
        </p:nvSpPr>
        <p:spPr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ose.pizarro@physik.hu-berlin.de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nomad-lab.eu/nomad-lab/" TargetMode="External"/><Relationship Id="rId6" Type="http://schemas.openxmlformats.org/officeDocument/2006/relationships/hyperlink" Target="https://www.fairmat-nfdi.eu/fairmat/" TargetMode="External"/><Relationship Id="rId7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hyperlink" Target="https://www.go-fair.org/fair-principle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Relationship Id="rId7" Type="http://schemas.openxmlformats.org/officeDocument/2006/relationships/image" Target="../media/image54.png"/><Relationship Id="rId8" Type="http://schemas.openxmlformats.org/officeDocument/2006/relationships/image" Target="../media/image48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3" Type="http://schemas.openxmlformats.org/officeDocument/2006/relationships/image" Target="../media/image38.png"/><Relationship Id="rId12" Type="http://schemas.openxmlformats.org/officeDocument/2006/relationships/image" Target="../media/image57.png"/><Relationship Id="rId15" Type="http://schemas.openxmlformats.org/officeDocument/2006/relationships/image" Target="../media/image46.png"/><Relationship Id="rId14" Type="http://schemas.openxmlformats.org/officeDocument/2006/relationships/image" Target="../media/image68.png"/><Relationship Id="rId17" Type="http://schemas.openxmlformats.org/officeDocument/2006/relationships/image" Target="../media/image72.png"/><Relationship Id="rId16" Type="http://schemas.openxmlformats.org/officeDocument/2006/relationships/image" Target="../media/image67.png"/><Relationship Id="rId19" Type="http://schemas.openxmlformats.org/officeDocument/2006/relationships/image" Target="../media/image40.png"/><Relationship Id="rId18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69.png"/><Relationship Id="rId9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Relationship Id="rId11" Type="http://schemas.openxmlformats.org/officeDocument/2006/relationships/image" Target="../media/image74.png"/><Relationship Id="rId10" Type="http://schemas.openxmlformats.org/officeDocument/2006/relationships/image" Target="../media/image64.png"/><Relationship Id="rId13" Type="http://schemas.openxmlformats.org/officeDocument/2006/relationships/image" Target="../media/image73.png"/><Relationship Id="rId12" Type="http://schemas.openxmlformats.org/officeDocument/2006/relationships/image" Target="../media/image51.jpg"/><Relationship Id="rId15" Type="http://schemas.openxmlformats.org/officeDocument/2006/relationships/image" Target="../media/image61.png"/><Relationship Id="rId14" Type="http://schemas.openxmlformats.org/officeDocument/2006/relationships/image" Target="../media/image70.png"/><Relationship Id="rId17" Type="http://schemas.openxmlformats.org/officeDocument/2006/relationships/image" Target="../media/image60.png"/><Relationship Id="rId16" Type="http://schemas.openxmlformats.org/officeDocument/2006/relationships/image" Target="../media/image66.png"/><Relationship Id="rId18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76.png"/><Relationship Id="rId9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Relationship Id="rId7" Type="http://schemas.openxmlformats.org/officeDocument/2006/relationships/image" Target="../media/image12.png"/><Relationship Id="rId8" Type="http://schemas.openxmlformats.org/officeDocument/2006/relationships/image" Target="../media/image20.jpg"/><Relationship Id="rId10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ctrTitle"/>
          </p:nvPr>
        </p:nvSpPr>
        <p:spPr>
          <a:xfrm>
            <a:off x="-118800" y="681750"/>
            <a:ext cx="9407400" cy="1304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Data Management for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</a:t>
            </a:r>
            <a:r>
              <a:rPr lang="en"/>
              <a:t>Scientists</a:t>
            </a:r>
            <a:endParaRPr/>
          </a:p>
        </p:txBody>
      </p:sp>
      <p:sp>
        <p:nvSpPr>
          <p:cNvPr id="248" name="Google Shape;248;p41"/>
          <p:cNvSpPr txBox="1"/>
          <p:nvPr>
            <p:ph idx="1" type="subTitle"/>
          </p:nvPr>
        </p:nvSpPr>
        <p:spPr>
          <a:xfrm>
            <a:off x="-118950" y="2259725"/>
            <a:ext cx="94074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José M. (Chema) Pizarro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jose.pizarro@physik.hu-berlin.de</a:t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@ JosePizarroB</a:t>
            </a:r>
            <a:r>
              <a:rPr lang="en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675" y="4243439"/>
            <a:ext cx="2267827" cy="5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>
            <p:ph idx="1" type="subTitle"/>
          </p:nvPr>
        </p:nvSpPr>
        <p:spPr>
          <a:xfrm>
            <a:off x="133775" y="4176733"/>
            <a:ext cx="2929500" cy="641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https://nomad-lab.eu/nomad-lab/</a:t>
            </a:r>
            <a:r>
              <a:rPr lang="en" sz="1200"/>
              <a:t> </a:t>
            </a:r>
            <a:endParaRPr sz="12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https://www.fairmat-nfdi.eu/fairmat/</a:t>
            </a:r>
            <a:r>
              <a:rPr lang="en" sz="1200">
                <a:solidFill>
                  <a:schemeClr val="accent3"/>
                </a:solidFill>
              </a:rPr>
              <a:t> </a:t>
            </a:r>
            <a:endParaRPr sz="1200">
              <a:solidFill>
                <a:schemeClr val="accent3"/>
              </a:solidFill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3250" y="3226075"/>
            <a:ext cx="215525" cy="2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F.A.I.R. principles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89502" y="843558"/>
            <a:ext cx="8964900" cy="229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/>
              <a:t>Raw data vs </a:t>
            </a:r>
            <a:r>
              <a:rPr i="1" lang="en" sz="2300" u="sng"/>
              <a:t>Metadata</a:t>
            </a:r>
            <a:endParaRPr i="1" sz="2300" u="sng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Data that explains the data → makes raw data understandable.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Makes data searchable.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Human- and Machine-readable → metadata schemas are pairs of `key: value` (dictionaries).</a:t>
            </a:r>
            <a:endParaRPr sz="1800"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F.A.I.R. principles</a:t>
            </a:r>
            <a:endParaRPr/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89502" y="843558"/>
            <a:ext cx="8964900" cy="120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/>
              <a:t>Raw data vs </a:t>
            </a:r>
            <a:r>
              <a:rPr i="1" lang="en" sz="2300" u="sng"/>
              <a:t>Metadata</a:t>
            </a:r>
            <a:endParaRPr i="1" sz="2300" u="sng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9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Let’s see an example:</a:t>
            </a:r>
            <a:endParaRPr sz="1800"/>
          </a:p>
        </p:txBody>
      </p:sp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9" name="Google Shape;339;p51"/>
          <p:cNvGrpSpPr/>
          <p:nvPr/>
        </p:nvGrpSpPr>
        <p:grpSpPr>
          <a:xfrm>
            <a:off x="2958675" y="879625"/>
            <a:ext cx="5123825" cy="3870225"/>
            <a:chOff x="2958675" y="879625"/>
            <a:chExt cx="5123825" cy="3870225"/>
          </a:xfrm>
        </p:grpSpPr>
        <p:pic>
          <p:nvPicPr>
            <p:cNvPr id="340" name="Google Shape;340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7450" y="879625"/>
              <a:ext cx="4995446" cy="380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51"/>
            <p:cNvSpPr/>
            <p:nvPr/>
          </p:nvSpPr>
          <p:spPr>
            <a:xfrm>
              <a:off x="2958675" y="1765600"/>
              <a:ext cx="473400" cy="171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1"/>
            <p:cNvSpPr/>
            <p:nvPr/>
          </p:nvSpPr>
          <p:spPr>
            <a:xfrm>
              <a:off x="5072000" y="1057000"/>
              <a:ext cx="1894200" cy="92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1"/>
            <p:cNvSpPr/>
            <p:nvPr/>
          </p:nvSpPr>
          <p:spPr>
            <a:xfrm>
              <a:off x="4020800" y="4391950"/>
              <a:ext cx="4061700" cy="35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51"/>
          <p:cNvSpPr txBox="1"/>
          <p:nvPr>
            <p:ph idx="1" type="body"/>
          </p:nvPr>
        </p:nvSpPr>
        <p:spPr>
          <a:xfrm>
            <a:off x="6112425" y="4828300"/>
            <a:ext cx="2550600" cy="23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900"/>
              <a:t>J.M. Pizarro et al, npj Quantum Materials </a:t>
            </a:r>
            <a:r>
              <a:rPr b="1" lang="en" sz="900"/>
              <a:t>5</a:t>
            </a:r>
            <a:r>
              <a:rPr lang="en" sz="900"/>
              <a:t> (2020)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0" name="Google Shape;350;p52"/>
          <p:cNvGrpSpPr/>
          <p:nvPr/>
        </p:nvGrpSpPr>
        <p:grpSpPr>
          <a:xfrm>
            <a:off x="1604725" y="636637"/>
            <a:ext cx="5123825" cy="3870225"/>
            <a:chOff x="2958675" y="879625"/>
            <a:chExt cx="5123825" cy="3870225"/>
          </a:xfrm>
        </p:grpSpPr>
        <p:pic>
          <p:nvPicPr>
            <p:cNvPr id="351" name="Google Shape;351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7450" y="879625"/>
              <a:ext cx="4995446" cy="380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52"/>
            <p:cNvSpPr/>
            <p:nvPr/>
          </p:nvSpPr>
          <p:spPr>
            <a:xfrm>
              <a:off x="2958675" y="1765600"/>
              <a:ext cx="473400" cy="171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2"/>
            <p:cNvSpPr/>
            <p:nvPr/>
          </p:nvSpPr>
          <p:spPr>
            <a:xfrm>
              <a:off x="5072000" y="1057000"/>
              <a:ext cx="1894200" cy="92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2"/>
            <p:cNvSpPr/>
            <p:nvPr/>
          </p:nvSpPr>
          <p:spPr>
            <a:xfrm>
              <a:off x="4020800" y="4391950"/>
              <a:ext cx="4061700" cy="35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52"/>
          <p:cNvSpPr txBox="1"/>
          <p:nvPr>
            <p:ph idx="1" type="body"/>
          </p:nvPr>
        </p:nvSpPr>
        <p:spPr>
          <a:xfrm>
            <a:off x="6112425" y="4828300"/>
            <a:ext cx="2550600" cy="23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900"/>
              <a:t>J.M. Pizarro et al, npj Quantum Materials </a:t>
            </a:r>
            <a:r>
              <a:rPr b="1" lang="en" sz="900"/>
              <a:t>5</a:t>
            </a:r>
            <a:r>
              <a:rPr lang="en" sz="900"/>
              <a:t> (2020)</a:t>
            </a:r>
            <a:endParaRPr sz="900"/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350" y="454842"/>
            <a:ext cx="2672998" cy="116292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2"/>
          <p:cNvSpPr txBox="1"/>
          <p:nvPr/>
        </p:nvSpPr>
        <p:spPr>
          <a:xfrm>
            <a:off x="2780425" y="286225"/>
            <a:ext cx="1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 structure</a:t>
            </a:r>
            <a:endParaRPr/>
          </a:p>
        </p:txBody>
      </p:sp>
      <p:sp>
        <p:nvSpPr>
          <p:cNvPr id="358" name="Google Shape;358;p52"/>
          <p:cNvSpPr txBox="1"/>
          <p:nvPr/>
        </p:nvSpPr>
        <p:spPr>
          <a:xfrm rot="-5400000">
            <a:off x="1066675" y="1927325"/>
            <a:ext cx="14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- EF </a:t>
            </a:r>
            <a:endParaRPr/>
          </a:p>
        </p:txBody>
      </p:sp>
      <p:sp>
        <p:nvSpPr>
          <p:cNvPr id="359" name="Google Shape;359;p52"/>
          <p:cNvSpPr txBox="1"/>
          <p:nvPr/>
        </p:nvSpPr>
        <p:spPr>
          <a:xfrm>
            <a:off x="4265200" y="4168750"/>
            <a:ext cx="14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 space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F.A.I.R. principles</a:t>
            </a:r>
            <a:endParaRPr/>
          </a:p>
        </p:txBody>
      </p:sp>
      <p:sp>
        <p:nvSpPr>
          <p:cNvPr id="365" name="Google Shape;36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38" y="1218875"/>
            <a:ext cx="7809326" cy="35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89552" y="717258"/>
            <a:ext cx="8964900" cy="34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https://www.go-fair.org/fair-principles/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F.A.I.R. principles</a:t>
            </a:r>
            <a:endParaRPr/>
          </a:p>
        </p:txBody>
      </p:sp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89502" y="843558"/>
            <a:ext cx="8964900" cy="304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F</a:t>
            </a:r>
            <a:r>
              <a:rPr lang="en" sz="1800"/>
              <a:t>: metadata should be easy to find for humans and computers: descriptive.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A</a:t>
            </a:r>
            <a:r>
              <a:rPr lang="en" sz="1800"/>
              <a:t>: users need to have easy access the metadata (by authentication / authorisation).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I</a:t>
            </a:r>
            <a:r>
              <a:rPr lang="en" sz="1800"/>
              <a:t>: integration with other types of data: controlled vocabulary, ontologies.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R</a:t>
            </a:r>
            <a:r>
              <a:rPr lang="en" sz="1800"/>
              <a:t>: reusability of metadata in different settings: detailed provenance, domain community standards.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It has also an alternative meaning: </a:t>
            </a:r>
            <a:r>
              <a:rPr b="1" lang="en" sz="1800"/>
              <a:t>F</a:t>
            </a:r>
            <a:r>
              <a:rPr lang="en" sz="1800"/>
              <a:t>indable and </a:t>
            </a:r>
            <a:r>
              <a:rPr b="1" lang="en" sz="1800"/>
              <a:t>AI</a:t>
            </a:r>
            <a:r>
              <a:rPr lang="en" sz="1800"/>
              <a:t>-</a:t>
            </a:r>
            <a:r>
              <a:rPr b="1" lang="en" sz="1800"/>
              <a:t>R</a:t>
            </a:r>
            <a:r>
              <a:rPr lang="en" sz="1800"/>
              <a:t>eady.</a:t>
            </a:r>
            <a:endParaRPr sz="1800"/>
          </a:p>
        </p:txBody>
      </p:sp>
      <p:sp>
        <p:nvSpPr>
          <p:cNvPr id="374" name="Google Shape;37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454500" y="411071"/>
            <a:ext cx="78030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revisit the survey</a:t>
            </a:r>
            <a:endParaRPr/>
          </a:p>
        </p:txBody>
      </p:sp>
      <p:sp>
        <p:nvSpPr>
          <p:cNvPr id="380" name="Google Shape;380;p55"/>
          <p:cNvSpPr txBox="1"/>
          <p:nvPr>
            <p:ph idx="12" type="sldNum"/>
          </p:nvPr>
        </p:nvSpPr>
        <p:spPr>
          <a:xfrm>
            <a:off x="8423759" y="4691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25" y="1459522"/>
            <a:ext cx="8118961" cy="323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/>
          <p:nvPr>
            <p:ph type="title"/>
          </p:nvPr>
        </p:nvSpPr>
        <p:spPr>
          <a:xfrm>
            <a:off x="454500" y="411071"/>
            <a:ext cx="78030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387" name="Google Shape;387;p56"/>
          <p:cNvSpPr txBox="1"/>
          <p:nvPr>
            <p:ph idx="1" type="body"/>
          </p:nvPr>
        </p:nvSpPr>
        <p:spPr>
          <a:xfrm>
            <a:off x="454500" y="1095372"/>
            <a:ext cx="8775000" cy="207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Introduction to Research Data Management in Materials Science (~30min)</a:t>
            </a:r>
            <a:endParaRPr>
              <a:solidFill>
                <a:srgbClr val="D9D9D9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FAIRmat and the NOMAD Archive &amp; Repository (~20min)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Break (~10min)</a:t>
            </a:r>
            <a:endParaRPr>
              <a:solidFill>
                <a:srgbClr val="D9D9D9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Hands-on NOMAD (~30min)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88" name="Google Shape;388;p56"/>
          <p:cNvSpPr txBox="1"/>
          <p:nvPr>
            <p:ph idx="12" type="sldNum"/>
          </p:nvPr>
        </p:nvSpPr>
        <p:spPr>
          <a:xfrm>
            <a:off x="8423759" y="4691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FAIRmat</a:t>
            </a:r>
            <a:endParaRPr/>
          </a:p>
        </p:txBody>
      </p:sp>
      <p:sp>
        <p:nvSpPr>
          <p:cNvPr id="394" name="Google Shape;394;p57"/>
          <p:cNvSpPr txBox="1"/>
          <p:nvPr>
            <p:ph idx="1" type="body"/>
          </p:nvPr>
        </p:nvSpPr>
        <p:spPr>
          <a:xfrm>
            <a:off x="89502" y="843558"/>
            <a:ext cx="8964900" cy="130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Building a FAIR data infrastructure for Materials Science research data using the NOMAD Archive &amp; Repository.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New project (started funding 2021, until 2026 plus 5 years more extension) under the NFDI (“Nationale Forschungsdaten Infrastruktur”), Germany.</a:t>
            </a:r>
            <a:endParaRPr sz="1800"/>
          </a:p>
        </p:txBody>
      </p:sp>
      <p:sp>
        <p:nvSpPr>
          <p:cNvPr id="395" name="Google Shape;39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375" y="2312758"/>
            <a:ext cx="2561142" cy="256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8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FAIRmat</a:t>
            </a:r>
            <a:endParaRPr/>
          </a:p>
        </p:txBody>
      </p:sp>
      <p:sp>
        <p:nvSpPr>
          <p:cNvPr id="403" name="Google Shape;403;p58"/>
          <p:cNvSpPr txBox="1"/>
          <p:nvPr>
            <p:ph idx="1" type="body"/>
          </p:nvPr>
        </p:nvSpPr>
        <p:spPr>
          <a:xfrm>
            <a:off x="89502" y="843558"/>
            <a:ext cx="8964900" cy="102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Building a FAIR data infrastructure for Materials Science research data using the NOMAD Archive &amp; Repository.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Huge team and community-driven effort.</a:t>
            </a:r>
            <a:endParaRPr sz="1800"/>
          </a:p>
        </p:txBody>
      </p:sp>
      <p:sp>
        <p:nvSpPr>
          <p:cNvPr id="404" name="Google Shape;40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925" y="2231633"/>
            <a:ext cx="2561142" cy="256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1487975"/>
            <a:ext cx="3458048" cy="345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/>
          <p:nvPr>
            <p:ph idx="1" type="body"/>
          </p:nvPr>
        </p:nvSpPr>
        <p:spPr>
          <a:xfrm>
            <a:off x="89502" y="843558"/>
            <a:ext cx="8964900" cy="102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Building a FAIR data infrastructure for Materials Science research data using the NOMAD Archive &amp; Repository.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Huge team and community-driven effort.</a:t>
            </a:r>
            <a:endParaRPr sz="1800"/>
          </a:p>
        </p:txBody>
      </p:sp>
      <p:sp>
        <p:nvSpPr>
          <p:cNvPr id="413" name="Google Shape;41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9825"/>
            <a:ext cx="2129173" cy="216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827" y="363178"/>
            <a:ext cx="1983875" cy="20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8515" y="417751"/>
            <a:ext cx="1942547" cy="20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7856" y="445038"/>
            <a:ext cx="1932463" cy="204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6872" y="390451"/>
            <a:ext cx="1936382" cy="20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1834" y="390451"/>
            <a:ext cx="1947856" cy="204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83244" y="390451"/>
            <a:ext cx="1917484" cy="20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9675" y="445038"/>
            <a:ext cx="1917977" cy="2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41966" y="445038"/>
            <a:ext cx="1944843" cy="20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237" y="2581288"/>
            <a:ext cx="1983852" cy="20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99141" y="2571738"/>
            <a:ext cx="1972342" cy="204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35075" y="2571751"/>
            <a:ext cx="1936924" cy="2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55684" y="2571751"/>
            <a:ext cx="1925305" cy="2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67911" y="2571751"/>
            <a:ext cx="1969055" cy="2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63307" y="2581288"/>
            <a:ext cx="1928461" cy="204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107087" y="2627301"/>
            <a:ext cx="1947300" cy="204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107075" y="4615329"/>
            <a:ext cx="1597251" cy="5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 txBox="1"/>
          <p:nvPr>
            <p:ph idx="1" type="body"/>
          </p:nvPr>
        </p:nvSpPr>
        <p:spPr>
          <a:xfrm>
            <a:off x="-36598" y="4744833"/>
            <a:ext cx="8964900" cy="31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/>
              <a:t>~40 coworkers, ~60 PIs, ~40 supporting institutions, ~30 research projects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454500" y="411071"/>
            <a:ext cx="78030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454500" y="1095372"/>
            <a:ext cx="8775000" cy="207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Introduction to Research Data Management in Materials Science (~30min)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FAIRmat and the NOMAD Archive &amp; Repository (~20min)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Break (~10min)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Hands-on NOMAD (~30min)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8423759" y="4691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FAIRmat</a:t>
            </a:r>
            <a:endParaRPr/>
          </a:p>
        </p:txBody>
      </p:sp>
      <p:sp>
        <p:nvSpPr>
          <p:cNvPr id="437" name="Google Shape;437;p60"/>
          <p:cNvSpPr txBox="1"/>
          <p:nvPr>
            <p:ph idx="1" type="body"/>
          </p:nvPr>
        </p:nvSpPr>
        <p:spPr>
          <a:xfrm>
            <a:off x="89502" y="843558"/>
            <a:ext cx="8964900" cy="130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Building a FAIR data infrastructure for Materials Science research data using the NOMAD Archive &amp; Repository.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NOMAD started in 2014 with DFT data → current effort is focused on extending the infrastructure and build </a:t>
            </a:r>
            <a:r>
              <a:rPr b="1" lang="en" sz="1800"/>
              <a:t>Interoperability</a:t>
            </a:r>
            <a:r>
              <a:rPr lang="en" sz="1800"/>
              <a:t> across “Areas”.</a:t>
            </a:r>
            <a:endParaRPr sz="1800"/>
          </a:p>
        </p:txBody>
      </p:sp>
      <p:sp>
        <p:nvSpPr>
          <p:cNvPr id="438" name="Google Shape;43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700" y="2275750"/>
            <a:ext cx="2776003" cy="277599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0"/>
          <p:cNvSpPr/>
          <p:nvPr/>
        </p:nvSpPr>
        <p:spPr>
          <a:xfrm>
            <a:off x="3055800" y="3725150"/>
            <a:ext cx="1237550" cy="653825"/>
          </a:xfrm>
          <a:custGeom>
            <a:rect b="b" l="l" r="r" t="t"/>
            <a:pathLst>
              <a:path extrusionOk="0" h="26153" w="49502">
                <a:moveTo>
                  <a:pt x="42030" y="26153"/>
                </a:moveTo>
                <a:lnTo>
                  <a:pt x="0" y="3736"/>
                </a:lnTo>
                <a:lnTo>
                  <a:pt x="2428" y="0"/>
                </a:lnTo>
                <a:lnTo>
                  <a:pt x="49502" y="10461"/>
                </a:lnTo>
                <a:close/>
              </a:path>
            </a:pathLst>
          </a:custGeom>
          <a:noFill/>
          <a:ln cap="flat" cmpd="sng" w="38100">
            <a:solidFill>
              <a:srgbClr val="FF331C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42" name="Google Shape;44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050" y="3236048"/>
            <a:ext cx="4113423" cy="9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0"/>
          <p:cNvSpPr txBox="1"/>
          <p:nvPr>
            <p:ph idx="1" type="body"/>
          </p:nvPr>
        </p:nvSpPr>
        <p:spPr>
          <a:xfrm>
            <a:off x="4661401" y="2571750"/>
            <a:ext cx="4334700" cy="50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Defining metadata schemas for Materials Science </a:t>
            </a:r>
            <a:r>
              <a:rPr b="1" lang="en" sz="1400"/>
              <a:t>Synthesis</a:t>
            </a:r>
            <a:r>
              <a:rPr lang="en" sz="1400"/>
              <a:t>, </a:t>
            </a:r>
            <a:r>
              <a:rPr b="1" lang="en" sz="1400"/>
              <a:t>Characterization</a:t>
            </a:r>
            <a:r>
              <a:rPr lang="en" sz="1400"/>
              <a:t>, and </a:t>
            </a:r>
            <a:r>
              <a:rPr b="1" lang="en" sz="1400"/>
              <a:t>Computational</a:t>
            </a:r>
            <a:r>
              <a:rPr lang="en" sz="1400"/>
              <a:t> data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1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FAIRmat Area C team</a:t>
            </a:r>
            <a:endParaRPr/>
          </a:p>
        </p:txBody>
      </p:sp>
      <p:sp>
        <p:nvSpPr>
          <p:cNvPr id="449" name="Google Shape;44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125" y="858250"/>
            <a:ext cx="3803750" cy="38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FAIRmat Area C team</a:t>
            </a:r>
            <a:endParaRPr/>
          </a:p>
        </p:txBody>
      </p:sp>
      <p:sp>
        <p:nvSpPr>
          <p:cNvPr id="457" name="Google Shape;45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62"/>
          <p:cNvGrpSpPr/>
          <p:nvPr/>
        </p:nvGrpSpPr>
        <p:grpSpPr>
          <a:xfrm>
            <a:off x="388046" y="717248"/>
            <a:ext cx="4912532" cy="4114432"/>
            <a:chOff x="2149801" y="284938"/>
            <a:chExt cx="5547749" cy="4573623"/>
          </a:xfrm>
        </p:grpSpPr>
        <p:pic>
          <p:nvPicPr>
            <p:cNvPr id="460" name="Google Shape;460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">
              <a:off x="2149801" y="657676"/>
              <a:ext cx="4090550" cy="3874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74825" y="3115296"/>
              <a:ext cx="548425" cy="82461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462" name="Google Shape;462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98150" y="4059275"/>
              <a:ext cx="604250" cy="79928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63" name="Google Shape;463;p62"/>
            <p:cNvSpPr txBox="1"/>
            <p:nvPr/>
          </p:nvSpPr>
          <p:spPr>
            <a:xfrm>
              <a:off x="6123250" y="3288054"/>
              <a:ext cx="1136700" cy="4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itillium Web"/>
                  <a:ea typeface="Titillium Web"/>
                  <a:cs typeface="Titillium Web"/>
                  <a:sym typeface="Titillium Web"/>
                </a:rPr>
                <a:t>Joseph F. Rudzinski</a:t>
              </a:r>
              <a:endParaRPr sz="8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64" name="Google Shape;464;p62"/>
            <p:cNvSpPr txBox="1"/>
            <p:nvPr/>
          </p:nvSpPr>
          <p:spPr>
            <a:xfrm>
              <a:off x="5302400" y="4329525"/>
              <a:ext cx="1136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itillium Web"/>
                  <a:ea typeface="Titillium Web"/>
                  <a:cs typeface="Titillium Web"/>
                  <a:sym typeface="Titillium Web"/>
                </a:rPr>
                <a:t>José M. Pizarro</a:t>
              </a:r>
              <a:endParaRPr b="1" sz="8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465" name="Google Shape;465;p62"/>
            <p:cNvGrpSpPr/>
            <p:nvPr/>
          </p:nvGrpSpPr>
          <p:grpSpPr>
            <a:xfrm>
              <a:off x="3521900" y="284938"/>
              <a:ext cx="1136700" cy="1377001"/>
              <a:chOff x="3117700" y="883725"/>
              <a:chExt cx="1136700" cy="1377001"/>
            </a:xfrm>
          </p:grpSpPr>
          <p:pic>
            <p:nvPicPr>
              <p:cNvPr id="466" name="Google Shape;466;p6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117700" y="1166201"/>
                <a:ext cx="727925" cy="10945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67" name="Google Shape;467;p62"/>
              <p:cNvSpPr txBox="1"/>
              <p:nvPr/>
            </p:nvSpPr>
            <p:spPr>
              <a:xfrm>
                <a:off x="3117700" y="883725"/>
                <a:ext cx="1136700" cy="3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itillium Web"/>
                    <a:ea typeface="Titillium Web"/>
                    <a:cs typeface="Titillium Web"/>
                    <a:sym typeface="Titillium Web"/>
                  </a:rPr>
                  <a:t>Silvana Botti</a:t>
                </a:r>
                <a:endParaRPr b="1" sz="8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grpSp>
          <p:nvGrpSpPr>
            <p:cNvPr id="468" name="Google Shape;468;p62"/>
            <p:cNvGrpSpPr/>
            <p:nvPr/>
          </p:nvGrpSpPr>
          <p:grpSpPr>
            <a:xfrm>
              <a:off x="4348864" y="499422"/>
              <a:ext cx="1136700" cy="1340291"/>
              <a:chOff x="4374764" y="783684"/>
              <a:chExt cx="1136700" cy="1340291"/>
            </a:xfrm>
          </p:grpSpPr>
          <p:pic>
            <p:nvPicPr>
              <p:cNvPr id="469" name="Google Shape;469;p6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640975" y="1262775"/>
                <a:ext cx="604260" cy="861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70" name="Google Shape;470;p62"/>
              <p:cNvSpPr txBox="1"/>
              <p:nvPr/>
            </p:nvSpPr>
            <p:spPr>
              <a:xfrm>
                <a:off x="4374764" y="783684"/>
                <a:ext cx="1136700" cy="47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Titillium Web"/>
                    <a:ea typeface="Titillium Web"/>
                    <a:cs typeface="Titillium Web"/>
                    <a:sym typeface="Titillium Web"/>
                  </a:rPr>
                  <a:t>Luca M. Ghiringhelli</a:t>
                </a:r>
                <a:endParaRPr b="1" sz="80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pic>
          <p:nvPicPr>
            <p:cNvPr id="471" name="Google Shape;471;p6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12423" y="2020327"/>
              <a:ext cx="548425" cy="8949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72" name="Google Shape;472;p62"/>
            <p:cNvSpPr txBox="1"/>
            <p:nvPr/>
          </p:nvSpPr>
          <p:spPr>
            <a:xfrm>
              <a:off x="6560850" y="2296632"/>
              <a:ext cx="1136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itillium Web"/>
                  <a:ea typeface="Titillium Web"/>
                  <a:cs typeface="Titillium Web"/>
                  <a:sym typeface="Titillium Web"/>
                </a:rPr>
                <a:t>Nathan Daelmann</a:t>
              </a:r>
              <a:endParaRPr sz="8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473" name="Google Shape;473;p62"/>
          <p:cNvPicPr preferRelativeResize="0"/>
          <p:nvPr/>
        </p:nvPicPr>
        <p:blipFill rotWithShape="1">
          <a:blip r:embed="rId10">
            <a:alphaModFix/>
          </a:blip>
          <a:srcRect b="0" l="2042" r="2052" t="0"/>
          <a:stretch/>
        </p:blipFill>
        <p:spPr>
          <a:xfrm>
            <a:off x="6271834" y="1100842"/>
            <a:ext cx="535063" cy="7190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4" name="Google Shape;474;p62"/>
          <p:cNvSpPr txBox="1"/>
          <p:nvPr/>
        </p:nvSpPr>
        <p:spPr>
          <a:xfrm>
            <a:off x="6806897" y="1343959"/>
            <a:ext cx="100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Titillium Web"/>
                <a:ea typeface="Titillium Web"/>
                <a:cs typeface="Titillium Web"/>
                <a:sym typeface="Titillium Web"/>
              </a:rPr>
              <a:t>Claudia Draxl</a:t>
            </a:r>
            <a:endParaRPr b="1" sz="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475" name="Google Shape;475;p62"/>
          <p:cNvGrpSpPr/>
          <p:nvPr/>
        </p:nvGrpSpPr>
        <p:grpSpPr>
          <a:xfrm>
            <a:off x="7519534" y="1138330"/>
            <a:ext cx="1541563" cy="719038"/>
            <a:chOff x="6271834" y="1852367"/>
            <a:chExt cx="1541563" cy="719038"/>
          </a:xfrm>
        </p:grpSpPr>
        <p:pic>
          <p:nvPicPr>
            <p:cNvPr id="476" name="Google Shape;476;p62"/>
            <p:cNvPicPr preferRelativeResize="0"/>
            <p:nvPr/>
          </p:nvPicPr>
          <p:blipFill rotWithShape="1">
            <a:blip r:embed="rId11">
              <a:alphaModFix/>
            </a:blip>
            <a:srcRect b="0" l="2180" r="2180" t="0"/>
            <a:stretch/>
          </p:blipFill>
          <p:spPr>
            <a:xfrm>
              <a:off x="6271834" y="1852367"/>
              <a:ext cx="535063" cy="71903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77" name="Google Shape;477;p62"/>
            <p:cNvSpPr txBox="1"/>
            <p:nvPr/>
          </p:nvSpPr>
          <p:spPr>
            <a:xfrm>
              <a:off x="6806897" y="2095484"/>
              <a:ext cx="100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itillium Web"/>
                  <a:ea typeface="Titillium Web"/>
                  <a:cs typeface="Titillium Web"/>
                  <a:sym typeface="Titillium Web"/>
                </a:rPr>
                <a:t>Roser Valentí</a:t>
              </a:r>
              <a:endParaRPr b="1" sz="8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78" name="Google Shape;478;p62"/>
          <p:cNvGrpSpPr/>
          <p:nvPr/>
        </p:nvGrpSpPr>
        <p:grpSpPr>
          <a:xfrm>
            <a:off x="6271834" y="1922917"/>
            <a:ext cx="1673566" cy="719037"/>
            <a:chOff x="6271834" y="2628542"/>
            <a:chExt cx="1673566" cy="719037"/>
          </a:xfrm>
        </p:grpSpPr>
        <p:pic>
          <p:nvPicPr>
            <p:cNvPr id="479" name="Google Shape;479;p62"/>
            <p:cNvPicPr preferRelativeResize="0"/>
            <p:nvPr/>
          </p:nvPicPr>
          <p:blipFill rotWithShape="1">
            <a:blip r:embed="rId12">
              <a:alphaModFix/>
            </a:blip>
            <a:srcRect b="5181" l="0" r="0" t="5172"/>
            <a:stretch/>
          </p:blipFill>
          <p:spPr>
            <a:xfrm>
              <a:off x="6271834" y="2628542"/>
              <a:ext cx="535063" cy="71903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80" name="Google Shape;480;p62"/>
            <p:cNvSpPr txBox="1"/>
            <p:nvPr/>
          </p:nvSpPr>
          <p:spPr>
            <a:xfrm>
              <a:off x="6806900" y="2871650"/>
              <a:ext cx="1138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itillium Web"/>
                  <a:ea typeface="Titillium Web"/>
                  <a:cs typeface="Titillium Web"/>
                  <a:sym typeface="Titillium Web"/>
                </a:rPr>
                <a:t>Miguel A.L. Marques</a:t>
              </a:r>
              <a:endParaRPr b="1" sz="8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81" name="Google Shape;481;p62"/>
          <p:cNvGrpSpPr/>
          <p:nvPr/>
        </p:nvGrpSpPr>
        <p:grpSpPr>
          <a:xfrm>
            <a:off x="6282134" y="2725717"/>
            <a:ext cx="1541563" cy="719038"/>
            <a:chOff x="6271834" y="3404717"/>
            <a:chExt cx="1541563" cy="719038"/>
          </a:xfrm>
        </p:grpSpPr>
        <p:pic>
          <p:nvPicPr>
            <p:cNvPr id="482" name="Google Shape;482;p62"/>
            <p:cNvPicPr preferRelativeResize="0"/>
            <p:nvPr/>
          </p:nvPicPr>
          <p:blipFill rotWithShape="1">
            <a:blip r:embed="rId13">
              <a:alphaModFix/>
            </a:blip>
            <a:srcRect b="0" l="5830" r="5830" t="0"/>
            <a:stretch/>
          </p:blipFill>
          <p:spPr>
            <a:xfrm>
              <a:off x="6271834" y="3404717"/>
              <a:ext cx="535062" cy="71903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83" name="Google Shape;483;p62"/>
            <p:cNvSpPr txBox="1"/>
            <p:nvPr/>
          </p:nvSpPr>
          <p:spPr>
            <a:xfrm>
              <a:off x="6806897" y="3647834"/>
              <a:ext cx="100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itillium Web"/>
                  <a:ea typeface="Titillium Web"/>
                  <a:cs typeface="Titillium Web"/>
                  <a:sym typeface="Titillium Web"/>
                </a:rPr>
                <a:t>Kurt Kremer</a:t>
              </a:r>
              <a:endParaRPr b="1" sz="8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84" name="Google Shape;484;p62"/>
          <p:cNvGrpSpPr/>
          <p:nvPr/>
        </p:nvGrpSpPr>
        <p:grpSpPr>
          <a:xfrm>
            <a:off x="7733309" y="2707492"/>
            <a:ext cx="1541563" cy="719038"/>
            <a:chOff x="6282134" y="4156242"/>
            <a:chExt cx="1541563" cy="719038"/>
          </a:xfrm>
        </p:grpSpPr>
        <p:pic>
          <p:nvPicPr>
            <p:cNvPr id="485" name="Google Shape;485;p62"/>
            <p:cNvPicPr preferRelativeResize="0"/>
            <p:nvPr/>
          </p:nvPicPr>
          <p:blipFill rotWithShape="1">
            <a:blip r:embed="rId14">
              <a:alphaModFix/>
            </a:blip>
            <a:srcRect b="0" l="3427" r="3427" t="0"/>
            <a:stretch/>
          </p:blipFill>
          <p:spPr>
            <a:xfrm>
              <a:off x="6282134" y="4156242"/>
              <a:ext cx="535063" cy="71903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86" name="Google Shape;486;p62"/>
            <p:cNvSpPr txBox="1"/>
            <p:nvPr/>
          </p:nvSpPr>
          <p:spPr>
            <a:xfrm>
              <a:off x="6817197" y="4399359"/>
              <a:ext cx="100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Titillium Web"/>
                  <a:ea typeface="Titillium Web"/>
                  <a:cs typeface="Titillium Web"/>
                  <a:sym typeface="Titillium Web"/>
                </a:rPr>
                <a:t>Karsten Reuter</a:t>
              </a:r>
              <a:endParaRPr b="1" sz="8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87" name="Google Shape;487;p62"/>
          <p:cNvSpPr txBox="1"/>
          <p:nvPr>
            <p:ph idx="1" type="body"/>
          </p:nvPr>
        </p:nvSpPr>
        <p:spPr>
          <a:xfrm>
            <a:off x="4940425" y="3636450"/>
            <a:ext cx="3342600" cy="25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/>
              <a:t>+ a</a:t>
            </a:r>
            <a:r>
              <a:rPr lang="en" sz="1200"/>
              <a:t>mazing support by Area D devs and engineers</a:t>
            </a:r>
            <a:endParaRPr sz="1200"/>
          </a:p>
        </p:txBody>
      </p:sp>
      <p:pic>
        <p:nvPicPr>
          <p:cNvPr id="488" name="Google Shape;488;p62"/>
          <p:cNvPicPr preferRelativeResize="0"/>
          <p:nvPr/>
        </p:nvPicPr>
        <p:blipFill rotWithShape="1">
          <a:blip r:embed="rId15">
            <a:alphaModFix/>
          </a:blip>
          <a:srcRect b="0" l="12792" r="12792" t="0"/>
          <a:stretch/>
        </p:blipFill>
        <p:spPr>
          <a:xfrm>
            <a:off x="5008534" y="3914167"/>
            <a:ext cx="535063" cy="7190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9" name="Google Shape;489;p62"/>
          <p:cNvSpPr txBox="1"/>
          <p:nvPr/>
        </p:nvSpPr>
        <p:spPr>
          <a:xfrm>
            <a:off x="4940661" y="4633200"/>
            <a:ext cx="67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Titillium Web"/>
                <a:ea typeface="Titillium Web"/>
                <a:cs typeface="Titillium Web"/>
                <a:sym typeface="Titillium Web"/>
              </a:rPr>
              <a:t>Markus Scheidgen</a:t>
            </a:r>
            <a:endParaRPr sz="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90" name="Google Shape;490;p62"/>
          <p:cNvPicPr preferRelativeResize="0"/>
          <p:nvPr/>
        </p:nvPicPr>
        <p:blipFill rotWithShape="1">
          <a:blip r:embed="rId16">
            <a:alphaModFix/>
          </a:blip>
          <a:srcRect b="0" l="4824" r="4824" t="0"/>
          <a:stretch/>
        </p:blipFill>
        <p:spPr>
          <a:xfrm>
            <a:off x="5702359" y="3914167"/>
            <a:ext cx="535063" cy="7190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1" name="Google Shape;491;p62"/>
          <p:cNvSpPr txBox="1"/>
          <p:nvPr/>
        </p:nvSpPr>
        <p:spPr>
          <a:xfrm>
            <a:off x="5675075" y="4633200"/>
            <a:ext cx="59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Titillium Web"/>
                <a:ea typeface="Titillium Web"/>
                <a:cs typeface="Titillium Web"/>
                <a:sym typeface="Titillium Web"/>
              </a:rPr>
              <a:t>Alvin Noe Ladines</a:t>
            </a:r>
            <a:endParaRPr sz="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92" name="Google Shape;492;p62"/>
          <p:cNvPicPr preferRelativeResize="0"/>
          <p:nvPr/>
        </p:nvPicPr>
        <p:blipFill rotWithShape="1">
          <a:blip r:embed="rId17">
            <a:alphaModFix/>
          </a:blip>
          <a:srcRect b="0" l="3993" r="4002" t="0"/>
          <a:stretch/>
        </p:blipFill>
        <p:spPr>
          <a:xfrm>
            <a:off x="6405059" y="3914167"/>
            <a:ext cx="535063" cy="7190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3" name="Google Shape;493;p62"/>
          <p:cNvSpPr txBox="1"/>
          <p:nvPr/>
        </p:nvSpPr>
        <p:spPr>
          <a:xfrm>
            <a:off x="6337199" y="4633200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Titillium Web"/>
                <a:ea typeface="Titillium Web"/>
                <a:cs typeface="Titillium Web"/>
                <a:sym typeface="Titillium Web"/>
              </a:rPr>
              <a:t>Lauri Himanen</a:t>
            </a:r>
            <a:endParaRPr sz="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94" name="Google Shape;494;p62"/>
          <p:cNvPicPr preferRelativeResize="0"/>
          <p:nvPr/>
        </p:nvPicPr>
        <p:blipFill rotWithShape="1">
          <a:blip r:embed="rId18">
            <a:alphaModFix/>
          </a:blip>
          <a:srcRect b="0" l="3471" r="3471" t="0"/>
          <a:stretch/>
        </p:blipFill>
        <p:spPr>
          <a:xfrm>
            <a:off x="7075859" y="3914167"/>
            <a:ext cx="535063" cy="7190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5" name="Google Shape;495;p62"/>
          <p:cNvSpPr txBox="1"/>
          <p:nvPr/>
        </p:nvSpPr>
        <p:spPr>
          <a:xfrm>
            <a:off x="7030199" y="4633200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Titillium Web"/>
                <a:ea typeface="Titillium Web"/>
                <a:cs typeface="Titillium Web"/>
                <a:sym typeface="Titillium Web"/>
              </a:rPr>
              <a:t>Adam Fekete</a:t>
            </a:r>
            <a:endParaRPr sz="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type="title"/>
          </p:nvPr>
        </p:nvSpPr>
        <p:spPr>
          <a:xfrm>
            <a:off x="454500" y="411071"/>
            <a:ext cx="78030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501" name="Google Shape;501;p63"/>
          <p:cNvSpPr txBox="1"/>
          <p:nvPr>
            <p:ph idx="1" type="body"/>
          </p:nvPr>
        </p:nvSpPr>
        <p:spPr>
          <a:xfrm>
            <a:off x="454500" y="1095372"/>
            <a:ext cx="8775000" cy="207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Introduction to Research Data Management in Materials Science (~30min)</a:t>
            </a:r>
            <a:endParaRPr>
              <a:solidFill>
                <a:srgbClr val="D9D9D9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FAIRmat and the NOMAD Archive &amp; Repository (~20min)</a:t>
            </a:r>
            <a:endParaRPr>
              <a:solidFill>
                <a:srgbClr val="D9D9D9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Break (~10min)</a:t>
            </a:r>
            <a:endParaRPr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Hands-on NOMAD (~30min)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502" name="Google Shape;502;p63"/>
          <p:cNvSpPr txBox="1"/>
          <p:nvPr>
            <p:ph idx="12" type="sldNum"/>
          </p:nvPr>
        </p:nvSpPr>
        <p:spPr>
          <a:xfrm>
            <a:off x="8423759" y="4691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"/>
          <p:cNvSpPr txBox="1"/>
          <p:nvPr>
            <p:ph type="title"/>
          </p:nvPr>
        </p:nvSpPr>
        <p:spPr>
          <a:xfrm>
            <a:off x="454500" y="411071"/>
            <a:ext cx="78030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508" name="Google Shape;508;p64"/>
          <p:cNvSpPr txBox="1"/>
          <p:nvPr>
            <p:ph idx="1" type="body"/>
          </p:nvPr>
        </p:nvSpPr>
        <p:spPr>
          <a:xfrm>
            <a:off x="454500" y="1095372"/>
            <a:ext cx="8775000" cy="207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Introduction to Research Data Management in Materials Science (~30min)</a:t>
            </a:r>
            <a:endParaRPr>
              <a:solidFill>
                <a:srgbClr val="D9D9D9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FAIRmat and the NOMAD Archive &amp; Repository (~20min)</a:t>
            </a:r>
            <a:endParaRPr>
              <a:solidFill>
                <a:srgbClr val="D9D9D9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Break (~10min)</a:t>
            </a:r>
            <a:endParaRPr>
              <a:solidFill>
                <a:srgbClr val="D9D9D9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Hands-on NOMAD (~30min)</a:t>
            </a:r>
            <a:endParaRPr/>
          </a:p>
        </p:txBody>
      </p:sp>
      <p:sp>
        <p:nvSpPr>
          <p:cNvPr id="509" name="Google Shape;509;p64"/>
          <p:cNvSpPr txBox="1"/>
          <p:nvPr>
            <p:ph idx="12" type="sldNum"/>
          </p:nvPr>
        </p:nvSpPr>
        <p:spPr>
          <a:xfrm>
            <a:off x="8423759" y="4691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5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NOMAD Archive &amp; Repository</a:t>
            </a:r>
            <a:endParaRPr/>
          </a:p>
        </p:txBody>
      </p:sp>
      <p:sp>
        <p:nvSpPr>
          <p:cNvPr id="515" name="Google Shape;51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5"/>
          <p:cNvSpPr txBox="1"/>
          <p:nvPr>
            <p:ph idx="1" type="body"/>
          </p:nvPr>
        </p:nvSpPr>
        <p:spPr>
          <a:xfrm>
            <a:off x="302825" y="1108975"/>
            <a:ext cx="3407400" cy="176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Making materials science data</a:t>
            </a:r>
            <a:endParaRPr sz="1600"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F</a:t>
            </a: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indable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A</a:t>
            </a: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ccessible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I</a:t>
            </a: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nteroperable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R</a:t>
            </a: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eusable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18" name="Google Shape;5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350" y="1373065"/>
            <a:ext cx="2278350" cy="169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288" y="1153599"/>
            <a:ext cx="2278370" cy="167116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5"/>
          <p:cNvSpPr txBox="1"/>
          <p:nvPr>
            <p:ph idx="1" type="body"/>
          </p:nvPr>
        </p:nvSpPr>
        <p:spPr>
          <a:xfrm>
            <a:off x="4189350" y="1458025"/>
            <a:ext cx="2147700" cy="106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Drag and drop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Get a DOI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You control your data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1" name="Google Shape;521;p65"/>
          <p:cNvSpPr txBox="1"/>
          <p:nvPr>
            <p:ph idx="1" type="body"/>
          </p:nvPr>
        </p:nvSpPr>
        <p:spPr>
          <a:xfrm>
            <a:off x="302825" y="4525700"/>
            <a:ext cx="3944700" cy="33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900">
                <a:latin typeface="Titillium Web"/>
                <a:ea typeface="Titillium Web"/>
                <a:cs typeface="Titillium Web"/>
                <a:sym typeface="Titillium Web"/>
              </a:rPr>
              <a:t>[1]</a:t>
            </a: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 Scientific Data </a:t>
            </a:r>
            <a:r>
              <a:rPr b="1" lang="en" sz="900">
                <a:latin typeface="Titillium Web"/>
                <a:ea typeface="Titillium Web"/>
                <a:cs typeface="Titillium Web"/>
                <a:sym typeface="Titillium Web"/>
              </a:rPr>
              <a:t>3</a:t>
            </a:r>
            <a:r>
              <a:rPr lang="en" sz="900">
                <a:latin typeface="Titillium Web"/>
                <a:ea typeface="Titillium Web"/>
                <a:cs typeface="Titillium Web"/>
                <a:sym typeface="Titillium Web"/>
              </a:rPr>
              <a:t>, 160018 (2016). doi: 10.1038/sdata.2016.18.</a:t>
            </a:r>
            <a:endParaRPr sz="9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22" name="Google Shape;52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9225" y="2894787"/>
            <a:ext cx="2760500" cy="18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5"/>
          <p:cNvSpPr txBox="1"/>
          <p:nvPr>
            <p:ph idx="1" type="body"/>
          </p:nvPr>
        </p:nvSpPr>
        <p:spPr>
          <a:xfrm>
            <a:off x="4189350" y="3274075"/>
            <a:ext cx="1948200" cy="939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Central storage or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local installation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Ready to use tools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24" name="Google Shape;524;p65"/>
          <p:cNvGrpSpPr/>
          <p:nvPr/>
        </p:nvGrpSpPr>
        <p:grpSpPr>
          <a:xfrm>
            <a:off x="304975" y="3434137"/>
            <a:ext cx="3403105" cy="1028522"/>
            <a:chOff x="304975" y="3434137"/>
            <a:chExt cx="3403105" cy="1028522"/>
          </a:xfrm>
        </p:grpSpPr>
        <p:pic>
          <p:nvPicPr>
            <p:cNvPr id="525" name="Google Shape;525;p6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4975" y="3434137"/>
              <a:ext cx="1200750" cy="46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6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86207" y="3728195"/>
              <a:ext cx="1195736" cy="448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22370" y="4010190"/>
              <a:ext cx="1185709" cy="4524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454500" y="411071"/>
            <a:ext cx="78030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first…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454500" y="1095372"/>
            <a:ext cx="8775000" cy="39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Let’s get to know each other a little bit </a:t>
            </a:r>
            <a:r>
              <a:rPr lang="en"/>
              <a:t>😊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43"/>
          <p:cNvSpPr txBox="1"/>
          <p:nvPr>
            <p:ph idx="12" type="sldNum"/>
          </p:nvPr>
        </p:nvSpPr>
        <p:spPr>
          <a:xfrm>
            <a:off x="8423759" y="4691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25" y="1653647"/>
            <a:ext cx="8118961" cy="3232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454500" y="411071"/>
            <a:ext cx="78030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454500" y="1095372"/>
            <a:ext cx="8775000" cy="207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Introduction to Research Data Management in Materials Science (~30min)</a:t>
            </a:r>
            <a:endParaRPr>
              <a:solidFill>
                <a:srgbClr val="D9D9D9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FAIRmat and the NOMAD Archive &amp; Repository (~20min)</a:t>
            </a:r>
            <a:endParaRPr>
              <a:solidFill>
                <a:srgbClr val="D9D9D9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Break (~10min)</a:t>
            </a:r>
            <a:endParaRPr>
              <a:solidFill>
                <a:srgbClr val="D9D9D9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D9D9D9"/>
              </a:buClr>
              <a:buSzPts val="2100"/>
              <a:buChar char="●"/>
            </a:pPr>
            <a:r>
              <a:rPr lang="en">
                <a:solidFill>
                  <a:srgbClr val="D9D9D9"/>
                </a:solidFill>
              </a:rPr>
              <a:t>Hands-on NOMAD (~30min)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73" name="Google Shape;273;p44"/>
          <p:cNvSpPr txBox="1"/>
          <p:nvPr>
            <p:ph idx="12" type="sldNum"/>
          </p:nvPr>
        </p:nvSpPr>
        <p:spPr>
          <a:xfrm>
            <a:off x="8423759" y="46915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RDM in Materials Science</a:t>
            </a:r>
            <a:endParaRPr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89502" y="843558"/>
            <a:ext cx="8964900" cy="229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 u="sng"/>
              <a:t>What</a:t>
            </a:r>
            <a:r>
              <a:rPr i="1" lang="en" sz="2300"/>
              <a:t> is RDM?</a:t>
            </a:r>
            <a:endParaRPr i="1" sz="23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Activities related with research data handling: collection, storage, sharing, analyzing, etc.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Different type of research </a:t>
            </a:r>
            <a:r>
              <a:rPr lang="en" sz="1800"/>
              <a:t>fields == different type of research data (</a:t>
            </a:r>
            <a:r>
              <a:rPr i="1" lang="en" sz="1800"/>
              <a:t>discipline-specific</a:t>
            </a:r>
            <a:r>
              <a:rPr lang="en" sz="1800"/>
              <a:t>).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Essential for a responsible conduct in research.</a:t>
            </a:r>
            <a:endParaRPr sz="1800"/>
          </a:p>
        </p:txBody>
      </p:sp>
      <p:sp>
        <p:nvSpPr>
          <p:cNvPr id="280" name="Google Shape;28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RDM in Materials Science</a:t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89502" y="843558"/>
            <a:ext cx="8964900" cy="149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 u="sng"/>
              <a:t>Why</a:t>
            </a:r>
            <a:r>
              <a:rPr i="1" lang="en" sz="2300"/>
              <a:t> is RDM important?</a:t>
            </a:r>
            <a:endParaRPr i="1" sz="2300" u="sng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Key for verifiability, reproducibility and transparency of scientific results: an important anti-fraud mechanism.</a:t>
            </a:r>
            <a:endParaRPr sz="1800"/>
          </a:p>
        </p:txBody>
      </p:sp>
      <p:sp>
        <p:nvSpPr>
          <p:cNvPr id="287" name="Google Shape;28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94" y="2816813"/>
            <a:ext cx="2702374" cy="18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139" y="2771113"/>
            <a:ext cx="2655273" cy="193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5034" y="2405438"/>
            <a:ext cx="1755024" cy="26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RDM in Materials Science</a:t>
            </a:r>
            <a:endParaRPr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89502" y="843558"/>
            <a:ext cx="8964900" cy="3396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 u="sng"/>
              <a:t>Why</a:t>
            </a:r>
            <a:r>
              <a:rPr i="1" lang="en" sz="2300"/>
              <a:t> is RDM important?</a:t>
            </a:r>
            <a:endParaRPr i="1" sz="2300" u="sng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Key for verifiability, reproducibility and transparency of scientific results: an important anti-fraud mechanism.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Reduction of scientific errors.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Faster retrieval of data and information for reusability → AI and Machine-Learning predictions.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Prevents data loss, allowing long-term availability.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Important to get funding…</a:t>
            </a:r>
            <a:endParaRPr sz="1800"/>
          </a:p>
        </p:txBody>
      </p:sp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RDM in Materials Science</a:t>
            </a:r>
            <a:endParaRPr/>
          </a:p>
        </p:txBody>
      </p:sp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89502" y="843558"/>
            <a:ext cx="8964900" cy="1485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 u="sng"/>
              <a:t>When and how</a:t>
            </a:r>
            <a:r>
              <a:rPr i="1" lang="en" sz="2300"/>
              <a:t> to prepare a RDM plan?</a:t>
            </a:r>
            <a:endParaRPr i="1" sz="2300" u="sng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9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The data life cycle → describes the lifespan of the data → following this cycle directly improves your research on the short and the long term.</a:t>
            </a:r>
            <a:endParaRPr sz="1800"/>
          </a:p>
        </p:txBody>
      </p:sp>
      <p:sp>
        <p:nvSpPr>
          <p:cNvPr id="304" name="Google Shape;30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5" name="Google Shape;305;p48"/>
          <p:cNvGrpSpPr/>
          <p:nvPr/>
        </p:nvGrpSpPr>
        <p:grpSpPr>
          <a:xfrm>
            <a:off x="2313204" y="2447225"/>
            <a:ext cx="959349" cy="2361975"/>
            <a:chOff x="2331654" y="3028825"/>
            <a:chExt cx="959349" cy="2361975"/>
          </a:xfrm>
        </p:grpSpPr>
        <p:pic>
          <p:nvPicPr>
            <p:cNvPr id="306" name="Google Shape;306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1654" y="3330101"/>
              <a:ext cx="959349" cy="2060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48"/>
            <p:cNvSpPr txBox="1"/>
            <p:nvPr/>
          </p:nvSpPr>
          <p:spPr>
            <a:xfrm>
              <a:off x="2352625" y="3028825"/>
              <a:ext cx="9174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tillium Web"/>
                  <a:ea typeface="Titillium Web"/>
                  <a:cs typeface="Titillium Web"/>
                  <a:sym typeface="Titillium Web"/>
                </a:rPr>
                <a:t>Old life cycle</a:t>
              </a:r>
              <a:endParaRPr sz="100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pic>
        <p:nvPicPr>
          <p:cNvPr id="308" name="Google Shape;30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5556" y="2573073"/>
            <a:ext cx="2361985" cy="236197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/>
        </p:nvSpPr>
        <p:spPr>
          <a:xfrm>
            <a:off x="4633800" y="2321375"/>
            <a:ext cx="11055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tillium Web"/>
                <a:ea typeface="Titillium Web"/>
                <a:cs typeface="Titillium Web"/>
                <a:sym typeface="Titillium Web"/>
              </a:rPr>
              <a:t>Modern</a:t>
            </a:r>
            <a:r>
              <a:rPr lang="en" sz="1000">
                <a:latin typeface="Titillium Web"/>
                <a:ea typeface="Titillium Web"/>
                <a:cs typeface="Titillium Web"/>
                <a:sym typeface="Titillium Web"/>
              </a:rPr>
              <a:t> life cycle</a:t>
            </a:r>
            <a:endParaRPr sz="1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89502" y="159257"/>
            <a:ext cx="7992900" cy="55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RDM in Materials Science</a:t>
            </a:r>
            <a:endParaRPr/>
          </a:p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89502" y="843558"/>
            <a:ext cx="8964900" cy="2167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 u="sng"/>
              <a:t>When and how</a:t>
            </a:r>
            <a:r>
              <a:rPr i="1" lang="en" sz="2300"/>
              <a:t> to prepare a RDM plan?</a:t>
            </a:r>
            <a:endParaRPr i="1" sz="2300" u="sng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data life cycle → describes the lifespan of the data → following this cycle directly improves your research on the short and the long term.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No need to reinvent the wheel, but actually build on </a:t>
            </a:r>
            <a:r>
              <a:rPr lang="en" sz="1800"/>
              <a:t>existing</a:t>
            </a:r>
            <a:r>
              <a:rPr lang="en" sz="1800"/>
              <a:t> infrastructure → several databases for Materials Science data:</a:t>
            </a:r>
            <a:endParaRPr sz="1800"/>
          </a:p>
        </p:txBody>
      </p:sp>
      <p:sp>
        <p:nvSpPr>
          <p:cNvPr id="316" name="Google Shape;31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065" y="3293015"/>
            <a:ext cx="1088663" cy="92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663" y="3067898"/>
            <a:ext cx="2610350" cy="6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1905" y="3328166"/>
            <a:ext cx="1639595" cy="61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054" y="4027813"/>
            <a:ext cx="2710074" cy="70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3912" y="4339142"/>
            <a:ext cx="1495057" cy="6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4569567"/>
            <a:ext cx="1547906" cy="42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51" y="4076647"/>
            <a:ext cx="1662179" cy="60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14511" y="3187270"/>
            <a:ext cx="1603460" cy="630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AIRmat">
  <a:themeElements>
    <a:clrScheme name="FAIRmat">
      <a:dk1>
        <a:srgbClr val="000000"/>
      </a:dk1>
      <a:lt1>
        <a:srgbClr val="FFFFFF"/>
      </a:lt1>
      <a:dk2>
        <a:srgbClr val="060606"/>
      </a:dk2>
      <a:lt2>
        <a:srgbClr val="C7C9D1"/>
      </a:lt2>
      <a:accent1>
        <a:srgbClr val="FFC000"/>
      </a:accent1>
      <a:accent2>
        <a:srgbClr val="55AF31"/>
      </a:accent2>
      <a:accent3>
        <a:srgbClr val="27B5B3"/>
      </a:accent3>
      <a:accent4>
        <a:srgbClr val="2F4A9A"/>
      </a:accent4>
      <a:accent5>
        <a:srgbClr val="79409A"/>
      </a:accent5>
      <a:accent6>
        <a:srgbClr val="E6007E"/>
      </a:accent6>
      <a:hlink>
        <a:srgbClr val="E73B2B"/>
      </a:hlink>
      <a:folHlink>
        <a:srgbClr val="E73B2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